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8" r:id="rId3"/>
    <p:sldId id="259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373">
          <p15:clr>
            <a:srgbClr val="A4A3A4"/>
          </p15:clr>
        </p15:guide>
        <p15:guide id="5" pos="583">
          <p15:clr>
            <a:srgbClr val="A4A3A4"/>
          </p15:clr>
        </p15:guide>
        <p15:guide id="6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CDC"/>
    <a:srgbClr val="29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51"/>
  </p:normalViewPr>
  <p:slideViewPr>
    <p:cSldViewPr showGuides="1">
      <p:cViewPr varScale="1">
        <p:scale>
          <a:sx n="83" d="100"/>
          <a:sy n="83" d="100"/>
        </p:scale>
        <p:origin x="708" y="56"/>
      </p:cViewPr>
      <p:guideLst>
        <p:guide orient="horz" pos="1620"/>
        <p:guide pos="2880"/>
        <p:guide pos="204"/>
        <p:guide pos="373"/>
        <p:guide pos="583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588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B372-FA79-449F-8DB6-B85C266835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AEF0-DFD2-4BE5-BEA3-2C5C61F5D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0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E501-8ADF-4E70-B5C3-1CC582233863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A06F-D0A9-4E2E-A4D0-A48642F3E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5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2001" y="684000"/>
            <a:ext cx="7883999" cy="1080120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 b="0" i="0">
                <a:solidFill>
                  <a:schemeClr val="tx2"/>
                </a:solidFill>
                <a:latin typeface="+mj-lt"/>
                <a:cs typeface="Proxima Nova Soft Bold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8154" y="1804378"/>
            <a:ext cx="4842048" cy="50405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buNone/>
              <a:defRPr sz="1500" b="0" i="0">
                <a:solidFill>
                  <a:schemeClr val="bg2"/>
                </a:solidFill>
                <a:latin typeface="+mn-lt"/>
                <a:cs typeface="Proxima Nova Soft Regular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 Edit Master text styles    </a:t>
            </a:r>
          </a:p>
        </p:txBody>
      </p:sp>
    </p:spTree>
    <p:extLst>
      <p:ext uri="{BB962C8B-B14F-4D97-AF65-F5344CB8AC3E}">
        <p14:creationId xmlns:p14="http://schemas.microsoft.com/office/powerpoint/2010/main" val="1774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456" cy="720000"/>
          </a:xfrm>
        </p:spPr>
        <p:txBody>
          <a:bodyPr lIns="90000"/>
          <a:lstStyle>
            <a:lvl1pPr>
              <a:defRPr sz="2600">
                <a:solidFill>
                  <a:srgbClr val="034E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4CA9B3-D650-ED4C-86E7-46101AD1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48000"/>
            <a:ext cx="8208912" cy="296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2863E-BA66-1243-B3FA-8A19F98750FA}"/>
              </a:ext>
            </a:extLst>
          </p:cNvPr>
          <p:cNvSpPr txBox="1"/>
          <p:nvPr userDrawn="1"/>
        </p:nvSpPr>
        <p:spPr>
          <a:xfrm>
            <a:off x="4718538" y="3974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7812448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7704448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4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77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68000" y="1548001"/>
            <a:ext cx="3888000" cy="296796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000"/>
              </a:lnSpc>
              <a:spcBef>
                <a:spcPts val="600"/>
              </a:spcBef>
              <a:buFontTx/>
              <a:buNone/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2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88024" y="1548001"/>
            <a:ext cx="3888000" cy="2967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68000"/>
            <a:ext cx="8208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2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68000"/>
            <a:ext cx="8208912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5442" y="4803998"/>
            <a:ext cx="4520654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tx1"/>
                </a:solidFill>
                <a:latin typeface="+mn-lt"/>
                <a:ea typeface="+mn-ea"/>
                <a:cs typeface="Proxima Nova Soft Regular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4803998"/>
            <a:ext cx="3600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7544" y="1548000"/>
            <a:ext cx="8208912" cy="296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en-GB" sz="2500" kern="1200" dirty="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7462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8097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462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»"/>
        <a:tabLst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8FEA-3A6D-4A06-92AC-68A13934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East Dean / Charlton / Singleton Infiltration Reduction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7F82-1143-46C9-B399-57034E4A2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406954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976-CF57-806B-2655-AF4292B9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 across the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CD34F-D69F-D34B-0422-97E12647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6FF64-517F-3F31-0529-15026920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8001"/>
            <a:ext cx="7344816" cy="28894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87BD50-29E5-7DDF-C01D-FE12BCCF170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555776" y="2499742"/>
            <a:ext cx="720080" cy="8280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05E4D0-86F7-9E8F-FC66-A59CE66F680C}"/>
              </a:ext>
            </a:extLst>
          </p:cNvPr>
          <p:cNvCxnSpPr>
            <a:cxnSpLocks/>
          </p:cNvCxnSpPr>
          <p:nvPr/>
        </p:nvCxnSpPr>
        <p:spPr>
          <a:xfrm flipV="1">
            <a:off x="3291463" y="3003798"/>
            <a:ext cx="1388549" cy="324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A5CBD-248B-DC12-0506-E956D33A1031}"/>
              </a:ext>
            </a:extLst>
          </p:cNvPr>
          <p:cNvSpPr/>
          <p:nvPr/>
        </p:nvSpPr>
        <p:spPr>
          <a:xfrm>
            <a:off x="2267744" y="3327834"/>
            <a:ext cx="2016224" cy="39604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</a:schemeClr>
                </a:solidFill>
              </a:rPr>
              <a:t>Approximate points camera was unable to pass through</a:t>
            </a:r>
          </a:p>
        </p:txBody>
      </p:sp>
    </p:spTree>
    <p:extLst>
      <p:ext uri="{BB962C8B-B14F-4D97-AF65-F5344CB8AC3E}">
        <p14:creationId xmlns:p14="http://schemas.microsoft.com/office/powerpoint/2010/main" val="117580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AD57-B917-1BD2-44F3-792EC334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Suspected defect in sewer section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8B9FE-7BFD-EAE0-3840-0AD7443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87250-0426-4171-377E-E4258EED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6726339" cy="26979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0309C5-EA53-0017-8F2B-90805CA755D1}"/>
              </a:ext>
            </a:extLst>
          </p:cNvPr>
          <p:cNvCxnSpPr>
            <a:cxnSpLocks/>
          </p:cNvCxnSpPr>
          <p:nvPr/>
        </p:nvCxnSpPr>
        <p:spPr>
          <a:xfrm flipH="1">
            <a:off x="5004048" y="1635646"/>
            <a:ext cx="288032" cy="936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D939A7-8708-9A8A-5BAF-D75C978E9370}"/>
              </a:ext>
            </a:extLst>
          </p:cNvPr>
          <p:cNvCxnSpPr>
            <a:cxnSpLocks/>
          </p:cNvCxnSpPr>
          <p:nvPr/>
        </p:nvCxnSpPr>
        <p:spPr>
          <a:xfrm flipH="1">
            <a:off x="2627784" y="1635646"/>
            <a:ext cx="266429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BB5C0-6EA0-8845-65EB-1E90B35E3F43}"/>
              </a:ext>
            </a:extLst>
          </p:cNvPr>
          <p:cNvSpPr/>
          <p:nvPr/>
        </p:nvSpPr>
        <p:spPr>
          <a:xfrm>
            <a:off x="5299920" y="1419622"/>
            <a:ext cx="1728192" cy="8640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</a:schemeClr>
                </a:solidFill>
              </a:rPr>
              <a:t>Frequent jetting – attempts made to survey but unable due to high flow conditions</a:t>
            </a:r>
          </a:p>
        </p:txBody>
      </p:sp>
    </p:spTree>
    <p:extLst>
      <p:ext uri="{BB962C8B-B14F-4D97-AF65-F5344CB8AC3E}">
        <p14:creationId xmlns:p14="http://schemas.microsoft.com/office/powerpoint/2010/main" val="213079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221F-C26D-2B7F-594F-B004E3B3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8064440" cy="519574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3596C-2796-6686-E9D9-1BF1CA7DC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6E206-E5CD-B40C-D531-062800F5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3598"/>
            <a:ext cx="8280920" cy="331236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length of public sewer in Lavant system circa 24 km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Based on an estimate of 10m per property of private sewer there is around 15km of private sewer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public system has all been surveyed in last 10 years by CCTV to identify structural defects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recently circa 16 km (including the spine system) has been surveyed with Electroscan equipment. This can detect leaking joints which on a CCTV survey appear sound.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52 manholes and 6.4km of sewer found to be leaking has been sealed using </a:t>
            </a: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leaktight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liners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Circa £2m has been spent repairing sewers.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1km of public sewer remains to be lined plus 12 manholes</a:t>
            </a:r>
            <a:r>
              <a:rPr lang="en-GB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76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CB53-06E1-462F-B352-F093BA12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48" y="43144"/>
            <a:ext cx="8208456" cy="720000"/>
          </a:xfrm>
        </p:spPr>
        <p:txBody>
          <a:bodyPr/>
          <a:lstStyle/>
          <a:p>
            <a:r>
              <a:rPr lang="en-GB" dirty="0"/>
              <a:t>Lavant System 2014-2020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15062-B05E-4A83-911C-D5B6D6CE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C1BA6-06A9-4092-9308-FE948BF4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96" y="648072"/>
            <a:ext cx="4637247" cy="415592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D200C-C2B2-4F93-B58B-4E7134F0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48" y="4155926"/>
            <a:ext cx="640275" cy="648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0C4FA-C7FB-4B19-850B-1C958C2CDBAC}"/>
              </a:ext>
            </a:extLst>
          </p:cNvPr>
          <p:cNvSpPr txBox="1"/>
          <p:nvPr/>
        </p:nvSpPr>
        <p:spPr>
          <a:xfrm>
            <a:off x="5220072" y="64807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24 km of public sewer surveyed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All sewers surveyed by CCTV or Electro-scanned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75 sewer lengths sealed pre-2020. Circa 3.5 km.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CB53-06E1-462F-B352-F093BA12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48" y="43144"/>
            <a:ext cx="8208456" cy="720000"/>
          </a:xfrm>
        </p:spPr>
        <p:txBody>
          <a:bodyPr/>
          <a:lstStyle/>
          <a:p>
            <a:r>
              <a:rPr lang="en-GB" dirty="0"/>
              <a:t>Lavant System – </a:t>
            </a:r>
            <a:r>
              <a:rPr lang="en-GB" dirty="0" err="1"/>
              <a:t>electroscan</a:t>
            </a:r>
            <a:r>
              <a:rPr lang="en-GB" dirty="0"/>
              <a:t> 2020-2022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15062-B05E-4A83-911C-D5B6D6CE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D200C-C2B2-4F93-B58B-4E7134F0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48" y="4155926"/>
            <a:ext cx="640275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2669C-486A-462C-B3A0-28F6920A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6" y="757166"/>
            <a:ext cx="5819783" cy="333449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89447-5433-4CBE-AC09-13177431C9E6}"/>
              </a:ext>
            </a:extLst>
          </p:cNvPr>
          <p:cNvSpPr txBox="1"/>
          <p:nvPr/>
        </p:nvSpPr>
        <p:spPr>
          <a:xfrm>
            <a:off x="6372200" y="757166"/>
            <a:ext cx="26642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Follow on surveys carried out on 8.1 km of sewer</a:t>
            </a:r>
          </a:p>
          <a:p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High and moderate leakage accounted for 1.03km of sewer length</a:t>
            </a:r>
          </a:p>
          <a:p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6.4km of lining /repairs carried out to date</a:t>
            </a:r>
          </a:p>
          <a:p>
            <a:endParaRPr lang="en-GB" sz="1600" b="0" i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0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1km of public sewer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 left to complete 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272-D79D-51AE-9BF4-3906AAB7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 Dean catchment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7AE77-0506-9EA2-EE58-9F9C9979B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D9B59-152F-2847-6C4F-8A058F2E8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54" y="1196384"/>
            <a:ext cx="3701304" cy="2846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600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5A0F-95CD-F608-7603-F5B7BA29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 Dean catchment lining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A164A-B6D5-997C-8FF8-37664C31A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BD536F-A354-733A-B5D6-E957066FF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61062"/>
            <a:ext cx="4496552" cy="29528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9C45DA-5F7C-16DA-05E2-29DE94A1898A}"/>
              </a:ext>
            </a:extLst>
          </p:cNvPr>
          <p:cNvSpPr txBox="1"/>
          <p:nvPr/>
        </p:nvSpPr>
        <p:spPr>
          <a:xfrm>
            <a:off x="5845150" y="1563638"/>
            <a:ext cx="2399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Sewer surveyed and sealed      </a:t>
            </a:r>
          </a:p>
          <a:p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Sewer outstanding to be sealed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96CB-52EC-1570-5B73-C6C7D5557EDB}"/>
              </a:ext>
            </a:extLst>
          </p:cNvPr>
          <p:cNvCxnSpPr>
            <a:cxnSpLocks/>
          </p:cNvCxnSpPr>
          <p:nvPr/>
        </p:nvCxnSpPr>
        <p:spPr>
          <a:xfrm>
            <a:off x="7668344" y="1851670"/>
            <a:ext cx="25202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00E1B-9841-D558-654E-1BB6B4475748}"/>
              </a:ext>
            </a:extLst>
          </p:cNvPr>
          <p:cNvCxnSpPr>
            <a:cxnSpLocks/>
          </p:cNvCxnSpPr>
          <p:nvPr/>
        </p:nvCxnSpPr>
        <p:spPr>
          <a:xfrm flipH="1">
            <a:off x="7668344" y="1707654"/>
            <a:ext cx="2520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3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E93-684F-5CE9-4042-7FDC6466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Charlton catchment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13E41-EBF2-3FC0-2E2B-95F2B880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8D751-ACDC-6698-AD53-ABBC695A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88758"/>
            <a:ext cx="3973067" cy="33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4A1A-2C97-CB41-0792-38666B59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Charlton catchment lining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2F607-5298-A14B-69EC-6CB9CBF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F7CD4-0BC9-7ED2-8F92-FA659C36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75606"/>
            <a:ext cx="4176464" cy="3640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6A0E3-FA4C-4219-8EE8-3EC9DE54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59" y="1995686"/>
            <a:ext cx="25622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CBDB-E310-C878-DD05-00224EA9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Singleton catchment 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68DCA-9C57-E70C-2018-62CDED1C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F607C-D795-488A-7EED-090E0064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9622"/>
            <a:ext cx="3721932" cy="29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3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18D7-DCB6-252F-1516-DE80C1C6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Singleton catchment lining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FB88E-D8F3-13E8-13A3-EC05DFE0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47F61-9C04-CA7E-82EF-DD056FD2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189725"/>
            <a:ext cx="2562225" cy="485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7B6E1-0AB3-4654-2A76-30427D43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9" y="1193044"/>
            <a:ext cx="6135101" cy="28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2716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Water">
  <a:themeElements>
    <a:clrScheme name="Custom 6">
      <a:dk1>
        <a:srgbClr val="53565A"/>
      </a:dk1>
      <a:lt1>
        <a:srgbClr val="FFFFFF"/>
      </a:lt1>
      <a:dk2>
        <a:srgbClr val="174190"/>
      </a:dk2>
      <a:lt2>
        <a:srgbClr val="009FDF"/>
      </a:lt2>
      <a:accent1>
        <a:srgbClr val="FAB31A"/>
      </a:accent1>
      <a:accent2>
        <a:srgbClr val="779A49"/>
      </a:accent2>
      <a:accent3>
        <a:srgbClr val="00AAC6"/>
      </a:accent3>
      <a:accent4>
        <a:srgbClr val="3C92D0"/>
      </a:accent4>
      <a:accent5>
        <a:srgbClr val="A15499"/>
      </a:accent5>
      <a:accent6>
        <a:srgbClr val="DF4613"/>
      </a:accent6>
      <a:hlink>
        <a:srgbClr val="009FE3"/>
      </a:hlink>
      <a:folHlink>
        <a:srgbClr val="174172"/>
      </a:folHlink>
    </a:clrScheme>
    <a:fontScheme name="Southern Wa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F6622A-4A3A-4B71-A766-11CEDD4BC749}" vid="{2CDCF0C7-FEB3-4F7C-85CA-7A5CEDA2E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1917</TotalTime>
  <Words>264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Southern Water</vt:lpstr>
      <vt:lpstr>East Dean / Charlton / Singleton Infiltration Reduction Update</vt:lpstr>
      <vt:lpstr>Lavant System 2014-2020</vt:lpstr>
      <vt:lpstr>Lavant System – electroscan 2020-2022</vt:lpstr>
      <vt:lpstr>East Dean catchment survey</vt:lpstr>
      <vt:lpstr>East Dean catchment lining</vt:lpstr>
      <vt:lpstr>Charlton catchment survey</vt:lpstr>
      <vt:lpstr>Charlton catchment lining</vt:lpstr>
      <vt:lpstr>Singleton catchment investigation</vt:lpstr>
      <vt:lpstr>Singleton catchment lining</vt:lpstr>
      <vt:lpstr>Restriction across the fields</vt:lpstr>
      <vt:lpstr>Suspected defect in sewer section 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Lavant System</dc:title>
  <dc:creator>Adams, Andy</dc:creator>
  <cp:lastModifiedBy>Cooper, Floyd</cp:lastModifiedBy>
  <cp:revision>35</cp:revision>
  <cp:lastPrinted>2018-10-22T14:00:25Z</cp:lastPrinted>
  <dcterms:created xsi:type="dcterms:W3CDTF">2023-01-13T11:50:15Z</dcterms:created>
  <dcterms:modified xsi:type="dcterms:W3CDTF">2024-05-22T15:35:36Z</dcterms:modified>
</cp:coreProperties>
</file>